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15/09/2022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15/09/2022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classifying classical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overfitting suboptimal performance on validation data and overly optimistic performance on the training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it will very poorly generalize to new data. (a point here would more probably be blue than red).</a:t>
            </a:r>
          </a:p>
          <a:p>
            <a:endParaRPr lang="en-GB" dirty="0"/>
          </a:p>
          <a:p>
            <a:r>
              <a:rPr lang="en-GB" dirty="0"/>
              <a:t>The aim is then to get the best model which can perform and generalize well to data the network has not seen yet.</a:t>
            </a:r>
          </a:p>
          <a:p>
            <a:endParaRPr lang="en-GB" dirty="0"/>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15/09/2022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15/09/2022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CHD</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2954655"/>
          </a:xfrm>
          <a:prstGeom prst="rect">
            <a:avLst/>
          </a:prstGeom>
          <a:noFill/>
        </p:spPr>
        <p:txBody>
          <a:bodyPr wrap="square">
            <a:spAutoFit/>
          </a:bodyPr>
          <a:lstStyle/>
          <a:p>
            <a:pPr>
              <a:lnSpc>
                <a:spcPct val="150000"/>
              </a:lnSpc>
            </a:pPr>
            <a:r>
              <a:rPr lang="en-GB" dirty="0"/>
              <a:t>- Changes in model architecture (number of layers/features etc)</a:t>
            </a:r>
          </a:p>
          <a:p>
            <a:pPr>
              <a:lnSpc>
                <a:spcPct val="150000"/>
              </a:lnSpc>
            </a:pPr>
            <a:r>
              <a:rPr lang="en-GB" dirty="0"/>
              <a:t>- Data pre-processing/normalization</a:t>
            </a:r>
          </a:p>
          <a:p>
            <a:pPr>
              <a:lnSpc>
                <a:spcPct val="150000"/>
              </a:lnSpc>
            </a:pPr>
            <a:r>
              <a:rPr lang="en-GB" dirty="0"/>
              <a:t>- More data</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10;&#10;Description automatically generated with medium confidence">
            <a:extLst>
              <a:ext uri="{FF2B5EF4-FFF2-40B4-BE49-F238E27FC236}">
                <a16:creationId xmlns:a16="http://schemas.microsoft.com/office/drawing/2014/main" id="{FECFA6EC-9FBD-6DB5-8C1D-5EE5269D5C16}"/>
              </a:ext>
            </a:extLst>
          </p:cNvPr>
          <p:cNvPicPr>
            <a:picLocks noChangeAspect="1"/>
          </p:cNvPicPr>
          <p:nvPr/>
        </p:nvPicPr>
        <p:blipFill rotWithShape="1">
          <a:blip r:embed="rId2">
            <a:extLst>
              <a:ext uri="{28A0092B-C50C-407E-A947-70E740481C1C}">
                <a14:useLocalDpi xmlns:a14="http://schemas.microsoft.com/office/drawing/2010/main" val="0"/>
              </a:ext>
            </a:extLst>
          </a:blip>
          <a:srcRect t="-16073" r="52176" b="-1"/>
          <a:stretch/>
        </p:blipFill>
        <p:spPr>
          <a:xfrm>
            <a:off x="7759336" y="4032068"/>
            <a:ext cx="3963490" cy="2709068"/>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3">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544387" cy="2257301"/>
            <a:chOff x="8077198" y="1254034"/>
            <a:chExt cx="3544387" cy="2257301"/>
          </a:xfrm>
        </p:grpSpPr>
        <p:sp>
          <p:nvSpPr>
            <p:cNvPr id="18" name="Rectangle 17">
              <a:extLst>
                <a:ext uri="{FF2B5EF4-FFF2-40B4-BE49-F238E27FC236}">
                  <a16:creationId xmlns:a16="http://schemas.microsoft.com/office/drawing/2014/main" id="{A58C86AC-97E0-9362-1F5A-590DD3B5676D}"/>
                </a:ext>
              </a:extLst>
            </p:cNvPr>
            <p:cNvSpPr/>
            <p:nvPr/>
          </p:nvSpPr>
          <p:spPr>
            <a:xfrm>
              <a:off x="8817429" y="2753690"/>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2">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416320"/>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282677"/>
            <a:ext cx="11253652" cy="4491038"/>
            <a:chOff x="469174" y="2282677"/>
            <a:chExt cx="11253652" cy="4491038"/>
          </a:xfrm>
        </p:grpSpPr>
        <p:sp>
          <p:nvSpPr>
            <p:cNvPr id="4" name="Rectangle 3">
              <a:extLst>
                <a:ext uri="{FF2B5EF4-FFF2-40B4-BE49-F238E27FC236}">
                  <a16:creationId xmlns:a16="http://schemas.microsoft.com/office/drawing/2014/main" id="{2A2463BC-9BE5-66C0-4570-1955B40CEDDF}"/>
                </a:ext>
              </a:extLst>
            </p:cNvPr>
            <p:cNvSpPr/>
            <p:nvPr/>
          </p:nvSpPr>
          <p:spPr>
            <a:xfrm>
              <a:off x="469174" y="2375938"/>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2">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2">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3139321"/>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a:solidFill>
                  <a:srgbClr val="6A9955"/>
                </a:solidFill>
                <a:effectLst/>
                <a:latin typeface="Droid Sans Mono"/>
              </a:rPr>
              <a:t>#recommended value=0.0001</a:t>
            </a:r>
            <a:endParaRPr lang="en-GB" b="0" dirty="0">
              <a:solidFill>
                <a:srgbClr val="D4D4D4"/>
              </a:solidFill>
              <a:effectLst/>
              <a:latin typeface="Droid Sans Mono"/>
            </a:endParaRP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1209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Rectangle 14">
            <a:extLst>
              <a:ext uri="{FF2B5EF4-FFF2-40B4-BE49-F238E27FC236}">
                <a16:creationId xmlns:a16="http://schemas.microsoft.com/office/drawing/2014/main" id="{884EDD7A-1955-8047-50C1-6E28CE8DECAE}"/>
              </a:ext>
            </a:extLst>
          </p:cNvPr>
          <p:cNvSpPr/>
          <p:nvPr/>
        </p:nvSpPr>
        <p:spPr>
          <a:xfrm>
            <a:off x="4428309" y="2841360"/>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965177-6B4E-04B0-31BF-066EA64A5FEB}"/>
              </a:ext>
            </a:extLst>
          </p:cNvPr>
          <p:cNvPicPr>
            <a:picLocks noChangeAspect="1"/>
          </p:cNvPicPr>
          <p:nvPr/>
        </p:nvPicPr>
        <p:blipFill rotWithShape="1">
          <a:blip r:embed="rId2">
            <a:extLst>
              <a:ext uri="{28A0092B-C50C-407E-A947-70E740481C1C}">
                <a14:useLocalDpi xmlns:a14="http://schemas.microsoft.com/office/drawing/2010/main" val="0"/>
              </a:ext>
            </a:extLst>
          </a:blip>
          <a:srcRect t="-12385" b="-6344"/>
          <a:stretch/>
        </p:blipFill>
        <p:spPr>
          <a:xfrm>
            <a:off x="191238" y="1305828"/>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 + weights loss</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4921FB-22DD-87DF-B44D-131008CD3E1B}"/>
              </a:ext>
            </a:extLst>
          </p:cNvPr>
          <p:cNvCxnSpPr>
            <a:cxnSpLocks/>
          </p:cNvCxnSpPr>
          <p:nvPr/>
        </p:nvCxnSpPr>
        <p:spPr>
          <a:xfrm flipV="1">
            <a:off x="5847805" y="5495109"/>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1C3D2B-97A9-8DC2-99EB-C8A49A560FD6}"/>
              </a:ext>
            </a:extLst>
          </p:cNvPr>
          <p:cNvSpPr txBox="1"/>
          <p:nvPr/>
        </p:nvSpPr>
        <p:spPr>
          <a:xfrm>
            <a:off x="4127863" y="5275919"/>
            <a:ext cx="1711234" cy="369332"/>
          </a:xfrm>
          <a:prstGeom prst="rect">
            <a:avLst/>
          </a:prstGeom>
          <a:noFill/>
        </p:spPr>
        <p:txBody>
          <a:bodyPr wrap="square" rtlCol="0">
            <a:spAutoFit/>
          </a:bodyPr>
          <a:lstStyle/>
          <a:p>
            <a:r>
              <a:rPr lang="en-GB" dirty="0">
                <a:solidFill>
                  <a:srgbClr val="FF0000"/>
                </a:solidFill>
              </a:rPr>
              <a:t>Loss increase</a:t>
            </a:r>
          </a:p>
        </p:txBody>
      </p:sp>
      <p:sp>
        <p:nvSpPr>
          <p:cNvPr id="23" name="TextBox 22">
            <a:extLst>
              <a:ext uri="{FF2B5EF4-FFF2-40B4-BE49-F238E27FC236}">
                <a16:creationId xmlns:a16="http://schemas.microsoft.com/office/drawing/2014/main" id="{F3DBF1BA-07D4-DBD3-9B62-DE7F33DD5385}"/>
              </a:ext>
            </a:extLst>
          </p:cNvPr>
          <p:cNvSpPr txBox="1"/>
          <p:nvPr/>
        </p:nvSpPr>
        <p:spPr>
          <a:xfrm>
            <a:off x="4127863" y="1952273"/>
            <a:ext cx="1711234" cy="369332"/>
          </a:xfrm>
          <a:prstGeom prst="rect">
            <a:avLst/>
          </a:prstGeom>
          <a:noFill/>
        </p:spPr>
        <p:txBody>
          <a:bodyPr wrap="square" rtlCol="0">
            <a:spAutoFit/>
          </a:bodyPr>
          <a:lstStyle/>
          <a:p>
            <a:r>
              <a:rPr lang="en-GB" dirty="0">
                <a:solidFill>
                  <a:srgbClr val="FF0000"/>
                </a:solidFill>
              </a:rPr>
              <a:t>Loss increase</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1985411" y="1791342"/>
            <a:ext cx="8569515" cy="3232462"/>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 + weight loss</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a:t>
              </a:r>
              <a:r>
                <a:rPr lang="en-GB" dirty="0" err="1">
                  <a:solidFill>
                    <a:schemeClr val="tx1"/>
                  </a:solidFill>
                  <a:latin typeface="+mj-lt"/>
                  <a:ea typeface="Roboto Medium" panose="02000000000000000000" pitchFamily="2" charset="0"/>
                </a:rPr>
                <a:t>th</a:t>
              </a:r>
              <a:r>
                <a:rPr lang="en-GB" dirty="0">
                  <a:solidFill>
                    <a:schemeClr val="tx1"/>
                  </a:solidFill>
                  <a:latin typeface="+mj-lt"/>
                  <a:ea typeface="Roboto Medium" panose="02000000000000000000" pitchFamily="2" charset="0"/>
                </a:rPr>
                <a: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80118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5372100" y="172802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5407317"/>
            <a:ext cx="4889500" cy="738664"/>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266700" y="636080"/>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4419599" y="1315220"/>
            <a:ext cx="6977403" cy="5360688"/>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280646" y="4406038"/>
            <a:ext cx="4138953" cy="1815882"/>
          </a:xfrm>
          <a:prstGeom prst="rect">
            <a:avLst/>
          </a:prstGeom>
          <a:noFill/>
        </p:spPr>
        <p:txBody>
          <a:bodyPr wrap="square">
            <a:spAutoFit/>
          </a:bodyPr>
          <a:lstStyle/>
          <a:p>
            <a:r>
              <a:rPr lang="en-GB" sz="1400" dirty="0"/>
              <a:t>Wibowo, A.  </a:t>
            </a:r>
          </a:p>
          <a:p>
            <a:endParaRPr lang="en-GB" sz="1400" dirty="0"/>
          </a:p>
          <a:p>
            <a:r>
              <a:rPr lang="en-GB" sz="1400" dirty="0"/>
              <a:t>Cardiac Disease Classification Using Two-Dimensional Thickness and Few-Shot Learning Based on Magnetic Resonance Imaging Image Segmentation. </a:t>
            </a:r>
          </a:p>
          <a:p>
            <a:endParaRPr lang="en-GB" sz="1400" dirty="0"/>
          </a:p>
          <a:p>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11544300" y="3860800"/>
            <a:ext cx="522432" cy="2751608"/>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29137</TotalTime>
  <Words>2778</Words>
  <Application>Microsoft Office PowerPoint</Application>
  <PresentationFormat>Widescreen</PresentationFormat>
  <Paragraphs>391</Paragraphs>
  <Slides>36</Slides>
  <Notes>26</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Roboto Medium</vt:lpstr>
      <vt:lpstr>Cambria Math</vt:lpstr>
      <vt:lpstr>Calibri</vt:lpstr>
      <vt:lpstr>Arial</vt:lpstr>
      <vt:lpstr>Calibri Light</vt:lpstr>
      <vt:lpstr>Roboto</vt:lpstr>
      <vt:lpstr>Droid Sans Mono</vt:lpstr>
      <vt:lpstr>Wingdings</vt:lpstr>
      <vt:lpstr>UCL_TFMRI_Light</vt:lpstr>
      <vt:lpstr>UCL_TFMRI_Dark</vt:lpstr>
      <vt:lpstr>UCL_TFMRI_SectionTitle</vt:lpstr>
      <vt:lpstr>Part 2: A classification task in CHD</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243</cp:revision>
  <dcterms:created xsi:type="dcterms:W3CDTF">2022-04-26T09:26:16Z</dcterms:created>
  <dcterms:modified xsi:type="dcterms:W3CDTF">2022-09-15T16:09:07Z</dcterms:modified>
</cp:coreProperties>
</file>